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61" r:id="rId2"/>
    <p:sldId id="309" r:id="rId3"/>
    <p:sldId id="285" r:id="rId4"/>
    <p:sldId id="310" r:id="rId5"/>
    <p:sldId id="311" r:id="rId6"/>
    <p:sldId id="290" r:id="rId7"/>
    <p:sldId id="303" r:id="rId8"/>
    <p:sldId id="302" r:id="rId9"/>
    <p:sldId id="312" r:id="rId10"/>
    <p:sldId id="318" r:id="rId11"/>
    <p:sldId id="319" r:id="rId12"/>
    <p:sldId id="320" r:id="rId13"/>
    <p:sldId id="298" r:id="rId14"/>
    <p:sldId id="296" r:id="rId15"/>
    <p:sldId id="305" r:id="rId16"/>
    <p:sldId id="322" r:id="rId17"/>
    <p:sldId id="317" r:id="rId18"/>
    <p:sldId id="323" r:id="rId19"/>
    <p:sldId id="324" r:id="rId20"/>
    <p:sldId id="304" r:id="rId21"/>
    <p:sldId id="306" r:id="rId22"/>
    <p:sldId id="294" r:id="rId23"/>
    <p:sldId id="301" r:id="rId24"/>
    <p:sldId id="316" r:id="rId25"/>
    <p:sldId id="313" r:id="rId26"/>
    <p:sldId id="295" r:id="rId27"/>
    <p:sldId id="314" r:id="rId28"/>
    <p:sldId id="293" r:id="rId29"/>
    <p:sldId id="307" r:id="rId30"/>
    <p:sldId id="262" r:id="rId31"/>
    <p:sldId id="299" r:id="rId32"/>
    <p:sldId id="300" r:id="rId33"/>
    <p:sldId id="325" r:id="rId3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84698" autoAdjust="0"/>
  </p:normalViewPr>
  <p:slideViewPr>
    <p:cSldViewPr>
      <p:cViewPr>
        <p:scale>
          <a:sx n="50" d="100"/>
          <a:sy n="50" d="100"/>
        </p:scale>
        <p:origin x="-1860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8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85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E67E45-5078-465C-B7BA-0FDACB13D86D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9076A-D2EA-42B1-A435-61BA32801A5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9324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FA995F-7B26-4866-AA9E-71A6212E7D0F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24FFA-CCD3-40A6-9F89-373AB3B2097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212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24FFA-CCD3-40A6-9F89-373AB3B20975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6307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630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630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132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24FFA-CCD3-40A6-9F89-373AB3B2097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5138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5221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24FFA-CCD3-40A6-9F89-373AB3B20975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9680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Maxwell's Equations </a:t>
            </a:r>
          </a:p>
          <a:p>
            <a:r>
              <a:rPr lang="es-ES" dirty="0" smtClean="0"/>
              <a:t>Smith Chart</a:t>
            </a:r>
          </a:p>
          <a:p>
            <a:r>
              <a:rPr lang="en-US" dirty="0" smtClean="0"/>
              <a:t>impedance matching and transmission line analysis </a:t>
            </a:r>
          </a:p>
          <a:p>
            <a:r>
              <a:rPr lang="es-ES" dirty="0" err="1" smtClean="0"/>
              <a:t>Electromagnetic</a:t>
            </a:r>
            <a:r>
              <a:rPr lang="es-ES" dirty="0" smtClean="0"/>
              <a:t> </a:t>
            </a:r>
            <a:r>
              <a:rPr lang="es-ES" dirty="0" err="1" smtClean="0"/>
              <a:t>waves</a:t>
            </a:r>
            <a:endParaRPr lang="es-ES" dirty="0" smtClean="0"/>
          </a:p>
          <a:p>
            <a:r>
              <a:rPr lang="es-ES" dirty="0" smtClean="0"/>
              <a:t>Video of </a:t>
            </a:r>
            <a:r>
              <a:rPr lang="es-ES" dirty="0" err="1" smtClean="0"/>
              <a:t>Mikes</a:t>
            </a:r>
            <a:r>
              <a:rPr lang="es-ES" dirty="0" smtClean="0"/>
              <a:t> Electric </a:t>
            </a:r>
            <a:r>
              <a:rPr lang="es-ES" dirty="0" err="1" smtClean="0"/>
              <a:t>Stuff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UK</a:t>
            </a:r>
          </a:p>
          <a:p>
            <a:r>
              <a:rPr lang="es-ES" dirty="0" smtClean="0"/>
              <a:t>https://youtu.be/eyA2lWQrxwg?t=1011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24FFA-CCD3-40A6-9F89-373AB3B2097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5502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906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Fans of Radio Control</a:t>
            </a:r>
          </a:p>
          <a:p>
            <a:r>
              <a:rPr lang="en-US" dirty="0" smtClean="0"/>
              <a:t>Audio Engineers</a:t>
            </a:r>
          </a:p>
          <a:p>
            <a:r>
              <a:rPr lang="en-US" dirty="0" smtClean="0"/>
              <a:t>Amateur Radio</a:t>
            </a:r>
          </a:p>
          <a:p>
            <a:r>
              <a:rPr lang="en-US" dirty="0" smtClean="0"/>
              <a:t>Hackers and Makers</a:t>
            </a:r>
          </a:p>
          <a:p>
            <a:r>
              <a:rPr lang="en-US" dirty="0" smtClean="0"/>
              <a:t>Education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A24FFA-CCD3-40A6-9F89-373AB3B2097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246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7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1479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107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63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630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32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64701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7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8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7" y="273056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8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42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5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16/03/2017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916359" y="3933056"/>
            <a:ext cx="737425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b="1" dirty="0" smtClean="0"/>
              <a:t>Manuel Ballesteros Carballo </a:t>
            </a:r>
          </a:p>
          <a:p>
            <a:pPr algn="ctr"/>
            <a:endParaRPr lang="es-ES" sz="3200" b="1" dirty="0" smtClean="0">
              <a:solidFill>
                <a:schemeClr val="tx2"/>
              </a:solidFill>
            </a:endParaRPr>
          </a:p>
          <a:p>
            <a:pPr algn="ctr"/>
            <a:r>
              <a:rPr lang="es-ES" sz="3200" b="1" dirty="0" smtClean="0">
                <a:solidFill>
                  <a:schemeClr val="tx2"/>
                </a:solidFill>
              </a:rPr>
              <a:t>Ingeniero </a:t>
            </a:r>
            <a:r>
              <a:rPr lang="es-ES" sz="3200" b="1" dirty="0" smtClean="0">
                <a:solidFill>
                  <a:schemeClr val="tx2"/>
                </a:solidFill>
              </a:rPr>
              <a:t>de Diseño y Desarrollo</a:t>
            </a:r>
          </a:p>
          <a:p>
            <a:pPr algn="ctr"/>
            <a:r>
              <a:rPr lang="es-ES" sz="3200" b="1" dirty="0" smtClean="0">
                <a:solidFill>
                  <a:schemeClr val="tx2"/>
                </a:solidFill>
              </a:rPr>
              <a:t>Congreso SWYP´17</a:t>
            </a:r>
          </a:p>
          <a:p>
            <a:pPr algn="ctr"/>
            <a:r>
              <a:rPr lang="es-ES" sz="3200" b="1" dirty="0" smtClean="0">
                <a:solidFill>
                  <a:schemeClr val="tx2"/>
                </a:solidFill>
              </a:rPr>
              <a:t>Marzo 2017</a:t>
            </a:r>
            <a:endParaRPr lang="es-ES" sz="3200" b="1" dirty="0">
              <a:solidFill>
                <a:schemeClr val="tx2"/>
              </a:solidFill>
            </a:endParaRPr>
          </a:p>
        </p:txBody>
      </p:sp>
      <p:pic>
        <p:nvPicPr>
          <p:cNvPr id="1028" name="Picture 4" descr="https://www.ieee.org/documents/ieee_mb_blu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5" y="452669"/>
            <a:ext cx="2823035" cy="837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IGEE\Desktop\Imágenes RF-Explorer para portada\Images Presentation RF Explorer-20170302T210852Z-001\Logo_RFExplorer_Blu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" y="1556792"/>
            <a:ext cx="9145055" cy="212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5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GEE\Desktop\Imágenes RF-Explorer para portada\Images Presentation RF Explorer\Use_AudioEngine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655" y="-758889"/>
            <a:ext cx="9238655" cy="923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211960" y="4869159"/>
            <a:ext cx="39737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 smtClean="0">
                <a:solidFill>
                  <a:schemeClr val="bg1"/>
                </a:solidFill>
              </a:rPr>
              <a:t>Audio </a:t>
            </a:r>
            <a:r>
              <a:rPr lang="es-ES" sz="4400" b="1" dirty="0" err="1" smtClean="0">
                <a:solidFill>
                  <a:schemeClr val="bg1"/>
                </a:solidFill>
              </a:rPr>
              <a:t>Engineers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1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IGEE\Desktop\Imágenes RF-Explorer para portada\Images Presentation RF Explorer\Use_h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1110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860032" y="5337820"/>
            <a:ext cx="37023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4400" b="1" dirty="0" smtClean="0">
                <a:solidFill>
                  <a:schemeClr val="bg1"/>
                </a:solidFill>
              </a:rPr>
              <a:t>Amateur Radio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1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GEE\Desktop\Imágenes RF-Explorer para portada\Images Presentation RF Explorer\Use_Mak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82385"/>
            <a:ext cx="9144000" cy="9144000"/>
          </a:xfrm>
          <a:prstGeom prst="rect">
            <a:avLst/>
          </a:prstGeom>
          <a:ex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4" name="3 Rectángulo redondeado"/>
          <p:cNvSpPr/>
          <p:nvPr/>
        </p:nvSpPr>
        <p:spPr>
          <a:xfrm>
            <a:off x="4072377" y="260650"/>
            <a:ext cx="4883325" cy="7694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2 Rectángulo"/>
          <p:cNvSpPr/>
          <p:nvPr/>
        </p:nvSpPr>
        <p:spPr>
          <a:xfrm>
            <a:off x="4086699" y="260650"/>
            <a:ext cx="4883325" cy="76944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</a:rPr>
              <a:t>Hackers and </a:t>
            </a:r>
            <a:r>
              <a:rPr lang="es-ES" sz="4400" b="1" dirty="0" err="1">
                <a:solidFill>
                  <a:schemeClr val="bg1"/>
                </a:solidFill>
              </a:rPr>
              <a:t>Makers</a:t>
            </a:r>
            <a:endParaRPr lang="es-ES" sz="4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19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471873" y="570769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 smtClean="0">
                <a:solidFill>
                  <a:srgbClr val="000066"/>
                </a:solidFill>
              </a:rPr>
              <a:t>Opinions</a:t>
            </a:r>
            <a:endParaRPr lang="es-ES" sz="3600" b="1" dirty="0" smtClean="0">
              <a:solidFill>
                <a:srgbClr val="000066"/>
              </a:solidFill>
            </a:endParaRPr>
          </a:p>
        </p:txBody>
      </p:sp>
      <p:pic>
        <p:nvPicPr>
          <p:cNvPr id="5125" name="Picture 5" descr="C:\Users\IGEE\Desktop\Imágenes RF-Explorer para portada\Images Presentation RF Explorer-20170302T210852Z-001\Opinion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2540"/>
            <a:ext cx="11867008" cy="261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IGEE\Desktop\Imágenes RF-Explorer para portada\Images Presentation RF Explorer-20170302T210852Z-001\Opinion_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781127"/>
            <a:ext cx="6030912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IGEE\Desktop\Imágenes RF-Explorer para portada\Images Presentation RF Explorer-20170302T210852Z-001\Opinion_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122" y="4330527"/>
            <a:ext cx="11823230" cy="4049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58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j3.rf-explorer.com/download/Composed3DView_RCGRoup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5" y="260649"/>
            <a:ext cx="7277137" cy="635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71873" y="103902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000066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103311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GEE\Desktop\Imágenes RF-Explorer para portada\NewWaterfallDefaul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" y="0"/>
            <a:ext cx="94052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6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GEE\Desktop\Imágenes RF-Explorer para portada\Images Presentation RF Explorer\UHF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3" r="1527"/>
          <a:stretch/>
        </p:blipFill>
        <p:spPr bwMode="auto">
          <a:xfrm>
            <a:off x="-108520" y="0"/>
            <a:ext cx="114871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48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IGEE\Desktop\Imágenes RF-Explorer para portada\Images Presentation RF Explorer\Demo_TD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8" y="0"/>
            <a:ext cx="1163095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12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IGEE\Desktop\Imágenes RF-Explorer para portada\Images Presentation RF Explorer\F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19078" r="13013" b="2903"/>
          <a:stretch/>
        </p:blipFill>
        <p:spPr bwMode="auto">
          <a:xfrm>
            <a:off x="-19472" y="-781050"/>
            <a:ext cx="11677650" cy="763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21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GEE\Desktop\Imágenes RF-Explorer para portada\Images Presentation RF Explorer\FM_RadioStandar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" t="25685" r="12101" b="3387"/>
          <a:stretch/>
        </p:blipFill>
        <p:spPr bwMode="auto">
          <a:xfrm>
            <a:off x="0" y="-94456"/>
            <a:ext cx="11620303" cy="696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631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hackadaycom.files.wordpress.com/2017/01/pcb.jpg?w=8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144000" cy="69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79512" y="0"/>
            <a:ext cx="7655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RF </a:t>
            </a:r>
            <a:r>
              <a:rPr lang="es-ES" sz="3600" b="1" dirty="0" err="1" smtClean="0">
                <a:solidFill>
                  <a:schemeClr val="bg1"/>
                </a:solidFill>
              </a:rPr>
              <a:t>is</a:t>
            </a:r>
            <a:r>
              <a:rPr lang="es-ES" sz="3600" b="1" dirty="0" smtClean="0">
                <a:solidFill>
                  <a:schemeClr val="bg1"/>
                </a:solidFill>
              </a:rPr>
              <a:t> Black </a:t>
            </a:r>
            <a:r>
              <a:rPr lang="es-ES" sz="3600" b="1" dirty="0" err="1" smtClean="0">
                <a:solidFill>
                  <a:schemeClr val="bg1"/>
                </a:solidFill>
              </a:rPr>
              <a:t>Magic</a:t>
            </a:r>
            <a:r>
              <a:rPr lang="es-ES" sz="3600" b="1" dirty="0" smtClean="0">
                <a:solidFill>
                  <a:schemeClr val="bg1"/>
                </a:solidFill>
              </a:rPr>
              <a:t>!!!</a:t>
            </a:r>
            <a:endParaRPr lang="es-E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72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GEE\Desktop\Imágenes RF-Explorer para portada\Images Presentation RF Explorer\Demo_Sniffer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503584"/>
            <a:ext cx="10450512" cy="755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CuadroTexto"/>
          <p:cNvSpPr txBox="1"/>
          <p:nvPr/>
        </p:nvSpPr>
        <p:spPr>
          <a:xfrm>
            <a:off x="5255568" y="2193075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 smtClean="0">
                <a:solidFill>
                  <a:schemeClr val="bg1"/>
                </a:solidFill>
              </a:rPr>
              <a:t>Signal</a:t>
            </a:r>
            <a:r>
              <a:rPr lang="es-ES" sz="3600" b="1" dirty="0" smtClean="0">
                <a:solidFill>
                  <a:schemeClr val="bg1"/>
                </a:solidFill>
              </a:rPr>
              <a:t> </a:t>
            </a:r>
            <a:r>
              <a:rPr lang="es-ES" sz="3600" b="1" dirty="0" err="1" smtClean="0">
                <a:solidFill>
                  <a:schemeClr val="bg1"/>
                </a:solidFill>
              </a:rPr>
              <a:t>Discovered</a:t>
            </a:r>
            <a:endParaRPr lang="es-E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648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GEE\Desktop\Imágenes RF-Explorer para portada\Images Presentation RF Explorer\Demo_Sniffer_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-99705"/>
            <a:ext cx="10009112" cy="72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5868144" y="1269922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Demo: </a:t>
            </a:r>
            <a:r>
              <a:rPr lang="es-ES" sz="3600" b="1" dirty="0" err="1" smtClean="0">
                <a:solidFill>
                  <a:schemeClr val="bg1"/>
                </a:solidFill>
              </a:rPr>
              <a:t>Sniffer</a:t>
            </a:r>
            <a:endParaRPr lang="es-ES" sz="36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6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GEE\Desktop\Imágenes RF-Explorer para portada\Images Presentation RF Explorer\Signal_Genera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154" y="152419"/>
            <a:ext cx="66675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67544" y="570767"/>
            <a:ext cx="77768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000066"/>
                </a:solidFill>
              </a:rPr>
              <a:t>RF Explorer </a:t>
            </a:r>
          </a:p>
          <a:p>
            <a:r>
              <a:rPr lang="es-ES" sz="3600" b="1" dirty="0" err="1" smtClean="0">
                <a:solidFill>
                  <a:srgbClr val="000066"/>
                </a:solidFill>
              </a:rPr>
              <a:t>Signal</a:t>
            </a:r>
            <a:r>
              <a:rPr lang="es-ES" sz="3600" b="1" dirty="0" smtClean="0">
                <a:solidFill>
                  <a:srgbClr val="000066"/>
                </a:solidFill>
              </a:rPr>
              <a:t> </a:t>
            </a:r>
            <a:r>
              <a:rPr lang="es-ES" sz="3600" b="1" dirty="0" err="1" smtClean="0">
                <a:solidFill>
                  <a:srgbClr val="000066"/>
                </a:solidFill>
              </a:rPr>
              <a:t>Generator</a:t>
            </a:r>
            <a:endParaRPr lang="es-ES" sz="4000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67544" y="356661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 smtClean="0">
                <a:solidFill>
                  <a:srgbClr val="000066"/>
                </a:solidFill>
              </a:rPr>
              <a:t>Signal</a:t>
            </a:r>
            <a:r>
              <a:rPr lang="es-ES" sz="3600" b="1" dirty="0" smtClean="0">
                <a:solidFill>
                  <a:srgbClr val="000066"/>
                </a:solidFill>
              </a:rPr>
              <a:t> </a:t>
            </a:r>
            <a:r>
              <a:rPr lang="es-ES" sz="3600" b="1" dirty="0" err="1" smtClean="0">
                <a:solidFill>
                  <a:srgbClr val="000066"/>
                </a:solidFill>
              </a:rPr>
              <a:t>Generator</a:t>
            </a:r>
            <a:endParaRPr lang="es-ES" sz="4000" b="1" dirty="0">
              <a:solidFill>
                <a:srgbClr val="000066"/>
              </a:solidFill>
            </a:endParaRPr>
          </a:p>
        </p:txBody>
      </p:sp>
      <p:pic>
        <p:nvPicPr>
          <p:cNvPr id="3074" name="Picture 2" descr="C:\Users\IGEE\Desktop\Imágenes RF-Explorer para portada\Images Presentation RF Explorer-20170302T210852Z-001\Control_RFG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5" y="1218436"/>
            <a:ext cx="8962208" cy="520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36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IGEE\Desktop\Imágenes RF-Explorer para portada\Images Presentation RF Explorer\Datasheet_LowPassFilt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-16818"/>
            <a:ext cx="8496946" cy="687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18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1 CuadroTexto"/>
          <p:cNvSpPr txBox="1"/>
          <p:nvPr/>
        </p:nvSpPr>
        <p:spPr>
          <a:xfrm rot="16200000">
            <a:off x="-4559621" y="2828838"/>
            <a:ext cx="10369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</a:rPr>
              <a:t>SNA </a:t>
            </a:r>
            <a:br>
              <a:rPr lang="es-ES" sz="3600" b="1" dirty="0" smtClean="0">
                <a:solidFill>
                  <a:schemeClr val="bg1"/>
                </a:solidFill>
              </a:rPr>
            </a:br>
            <a:r>
              <a:rPr lang="es-ES" sz="3600" b="1" dirty="0" smtClean="0">
                <a:solidFill>
                  <a:schemeClr val="bg1"/>
                </a:solidFill>
              </a:rPr>
              <a:t>(</a:t>
            </a:r>
            <a:r>
              <a:rPr lang="es-ES" sz="3600" b="1" dirty="0" err="1" smtClean="0">
                <a:solidFill>
                  <a:schemeClr val="bg1"/>
                </a:solidFill>
              </a:rPr>
              <a:t>Scalar</a:t>
            </a:r>
            <a:r>
              <a:rPr lang="es-ES" sz="3600" b="1" dirty="0" smtClean="0">
                <a:solidFill>
                  <a:schemeClr val="bg1"/>
                </a:solidFill>
              </a:rPr>
              <a:t> Network </a:t>
            </a:r>
            <a:r>
              <a:rPr lang="es-ES" sz="3600" b="1" dirty="0" err="1" smtClean="0">
                <a:solidFill>
                  <a:schemeClr val="bg1"/>
                </a:solidFill>
              </a:rPr>
              <a:t>Analyzer</a:t>
            </a:r>
            <a:r>
              <a:rPr lang="es-ES" sz="3600" b="1" dirty="0" smtClean="0">
                <a:solidFill>
                  <a:schemeClr val="bg1"/>
                </a:solidFill>
              </a:rPr>
              <a:t>)</a:t>
            </a:r>
            <a:endParaRPr lang="es-E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30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GEE\Desktop\Imágenes RF-Explorer para portada\Images Presentation RF Explorer\Demo_S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-411427"/>
            <a:ext cx="10434638" cy="75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3427061" y="1508789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chemeClr val="bg1"/>
                </a:solidFill>
              </a:rPr>
              <a:t>SNA (</a:t>
            </a:r>
            <a:r>
              <a:rPr lang="es-ES" sz="3600" b="1" dirty="0" err="1" smtClean="0">
                <a:solidFill>
                  <a:schemeClr val="bg1"/>
                </a:solidFill>
              </a:rPr>
              <a:t>Scalar</a:t>
            </a:r>
            <a:r>
              <a:rPr lang="es-ES" sz="3600" b="1" dirty="0" smtClean="0">
                <a:solidFill>
                  <a:schemeClr val="bg1"/>
                </a:solidFill>
              </a:rPr>
              <a:t> Network </a:t>
            </a:r>
            <a:r>
              <a:rPr lang="es-ES" sz="3600" b="1" dirty="0" err="1" smtClean="0">
                <a:solidFill>
                  <a:schemeClr val="bg1"/>
                </a:solidFill>
              </a:rPr>
              <a:t>Analyzer</a:t>
            </a:r>
            <a:r>
              <a:rPr lang="es-ES" sz="3600" b="1" dirty="0" smtClean="0">
                <a:solidFill>
                  <a:schemeClr val="bg1"/>
                </a:solidFill>
              </a:rPr>
              <a:t>)</a:t>
            </a:r>
            <a:endParaRPr lang="es-E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452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67544" y="452669"/>
            <a:ext cx="7776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err="1" smtClean="0">
                <a:solidFill>
                  <a:srgbClr val="000066"/>
                </a:solidFill>
              </a:rPr>
              <a:t>Mithbuster</a:t>
            </a:r>
            <a:endParaRPr lang="es-ES" sz="4000" b="1" dirty="0">
              <a:solidFill>
                <a:srgbClr val="000066"/>
              </a:solidFill>
            </a:endParaRPr>
          </a:p>
        </p:txBody>
      </p:sp>
      <p:pic>
        <p:nvPicPr>
          <p:cNvPr id="4" name="Picture 2" descr="C:\Users\IGEE\Desktop\Imágenes RF-Explorer para portada\Images Presentation RF Explorer\Datasheet_LowPassFilte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4" t="52040" r="1829" b="29944"/>
          <a:stretch/>
        </p:blipFill>
        <p:spPr bwMode="auto">
          <a:xfrm>
            <a:off x="9581" y="1631536"/>
            <a:ext cx="9587595" cy="2208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IGEE\Desktop\Imágenes RF-Explorer para portada\Images Presentation RF Explorer\Demo_SNA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" t="4282" b="4465"/>
          <a:stretch/>
        </p:blipFill>
        <p:spPr bwMode="auto">
          <a:xfrm>
            <a:off x="6516219" y="2240642"/>
            <a:ext cx="2498013" cy="456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 rot="20260034">
            <a:off x="1244643" y="4697555"/>
            <a:ext cx="2415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 smtClean="0">
                <a:solidFill>
                  <a:schemeClr val="accent3">
                    <a:lumMod val="75000"/>
                  </a:schemeClr>
                </a:solidFill>
              </a:rPr>
              <a:t>Confirmed</a:t>
            </a:r>
            <a:r>
              <a:rPr lang="es-ES" sz="3600" b="1" dirty="0" smtClean="0">
                <a:solidFill>
                  <a:schemeClr val="accent3">
                    <a:lumMod val="75000"/>
                  </a:schemeClr>
                </a:solidFill>
              </a:rPr>
              <a:t>!</a:t>
            </a:r>
            <a:endParaRPr lang="es-ES" sz="3600" b="1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1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434371" y="4293098"/>
            <a:ext cx="43382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7200" b="1" dirty="0" err="1" smtClean="0">
                <a:solidFill>
                  <a:srgbClr val="000066"/>
                </a:solidFill>
              </a:rPr>
              <a:t>Showroom</a:t>
            </a:r>
            <a:endParaRPr lang="es-ES" sz="6000" b="1" dirty="0">
              <a:solidFill>
                <a:srgbClr val="000066"/>
              </a:solidFill>
            </a:endParaRPr>
          </a:p>
        </p:txBody>
      </p:sp>
      <p:pic>
        <p:nvPicPr>
          <p:cNvPr id="4" name="Picture 2" descr="C:\Users\IGEE\Desktop\Imágenes RF-Explorer para portada\Images Presentation RF Explorer-20170302T210852Z-001\Logo_RFExplorer_Blu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" y="1604799"/>
            <a:ext cx="9145055" cy="212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47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GEE\Desktop\Imágenes RF-Explorer para portada\Images Presentation RF Explorer\RF Explorer family produc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4704"/>
            <a:ext cx="9100040" cy="576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64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67544" y="404670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>
                <a:solidFill>
                  <a:srgbClr val="000066"/>
                </a:solidFill>
              </a:rPr>
              <a:t>Spectrum</a:t>
            </a:r>
            <a:r>
              <a:rPr lang="es-ES" sz="3600" dirty="0">
                <a:solidFill>
                  <a:srgbClr val="000066"/>
                </a:solidFill>
              </a:rPr>
              <a:t> </a:t>
            </a:r>
            <a:r>
              <a:rPr lang="es-ES" sz="3600" b="1" dirty="0" err="1">
                <a:solidFill>
                  <a:srgbClr val="000066"/>
                </a:solidFill>
              </a:rPr>
              <a:t>Analyzer</a:t>
            </a:r>
            <a:endParaRPr lang="es-ES" sz="3200" b="1" dirty="0">
              <a:solidFill>
                <a:srgbClr val="000066"/>
              </a:solidFill>
            </a:endParaRPr>
          </a:p>
        </p:txBody>
      </p:sp>
      <p:pic>
        <p:nvPicPr>
          <p:cNvPr id="1026" name="Picture 2" descr="https://cdn.rohde-schwarz.com/pws/product/_kompetenzmotive/t_m/signal_spectrum_anlayzers_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60"/>
          <a:stretch/>
        </p:blipFill>
        <p:spPr bwMode="auto">
          <a:xfrm>
            <a:off x="3" y="1409886"/>
            <a:ext cx="9143997" cy="496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77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683571" y="1484784"/>
            <a:ext cx="8136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s-ES" sz="3600" dirty="0" smtClean="0"/>
              <a:t>RF </a:t>
            </a:r>
            <a:r>
              <a:rPr lang="es-ES" sz="3600" dirty="0" err="1" smtClean="0"/>
              <a:t>is</a:t>
            </a:r>
            <a:r>
              <a:rPr lang="es-ES" sz="3600" dirty="0" smtClean="0"/>
              <a:t> </a:t>
            </a:r>
            <a:r>
              <a:rPr lang="es-ES" sz="3600" dirty="0" err="1" smtClean="0"/>
              <a:t>not</a:t>
            </a:r>
            <a:r>
              <a:rPr lang="es-ES" sz="3600" dirty="0" smtClean="0"/>
              <a:t> Black </a:t>
            </a:r>
            <a:r>
              <a:rPr lang="es-ES" sz="3600" dirty="0" err="1" smtClean="0"/>
              <a:t>Magic</a:t>
            </a:r>
            <a:endParaRPr lang="es-ES" sz="3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3600" dirty="0" smtClean="0"/>
              <a:t>RF Explorer </a:t>
            </a:r>
            <a:r>
              <a:rPr lang="es-ES" sz="3600" dirty="0" err="1" smtClean="0"/>
              <a:t>makes</a:t>
            </a:r>
            <a:r>
              <a:rPr lang="es-ES" sz="3600" dirty="0" smtClean="0"/>
              <a:t> </a:t>
            </a:r>
            <a:r>
              <a:rPr lang="es-ES" sz="3600" dirty="0" err="1" smtClean="0"/>
              <a:t>instrumentation</a:t>
            </a:r>
            <a:r>
              <a:rPr lang="es-ES" sz="3600" dirty="0" smtClean="0"/>
              <a:t> </a:t>
            </a:r>
            <a:r>
              <a:rPr lang="es-ES" sz="3600" dirty="0" err="1" smtClean="0"/>
              <a:t>economical</a:t>
            </a:r>
            <a:r>
              <a:rPr lang="es-ES" sz="3600" dirty="0" smtClean="0"/>
              <a:t> and </a:t>
            </a:r>
            <a:r>
              <a:rPr lang="es-ES" sz="3600" dirty="0" err="1" smtClean="0"/>
              <a:t>user</a:t>
            </a:r>
            <a:r>
              <a:rPr lang="es-ES" sz="3600" dirty="0" smtClean="0"/>
              <a:t>- </a:t>
            </a:r>
            <a:r>
              <a:rPr lang="es-ES" sz="3600" dirty="0" err="1" smtClean="0"/>
              <a:t>friendly</a:t>
            </a:r>
            <a:endParaRPr lang="es-ES" sz="3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3600" dirty="0" err="1" smtClean="0"/>
              <a:t>Discover</a:t>
            </a:r>
            <a:r>
              <a:rPr lang="es-ES" sz="3600" dirty="0" smtClean="0"/>
              <a:t> </a:t>
            </a:r>
            <a:r>
              <a:rPr lang="es-ES" sz="3600" dirty="0" err="1" smtClean="0"/>
              <a:t>Signals</a:t>
            </a:r>
            <a:r>
              <a:rPr lang="es-ES" sz="3600" dirty="0" smtClean="0"/>
              <a:t> </a:t>
            </a:r>
            <a:r>
              <a:rPr lang="es-ES" sz="3600" dirty="0" err="1" smtClean="0"/>
              <a:t>on</a:t>
            </a:r>
            <a:r>
              <a:rPr lang="es-ES" sz="3600" dirty="0" smtClean="0"/>
              <a:t> </a:t>
            </a:r>
            <a:r>
              <a:rPr lang="es-ES" sz="3600" dirty="0" err="1" smtClean="0"/>
              <a:t>Environment</a:t>
            </a:r>
            <a:r>
              <a:rPr lang="es-ES" sz="3600" dirty="0" smtClean="0"/>
              <a:t> – </a:t>
            </a:r>
            <a:r>
              <a:rPr lang="es-ES" sz="3600" dirty="0" err="1" smtClean="0"/>
              <a:t>Spectrum</a:t>
            </a:r>
            <a:r>
              <a:rPr lang="es-ES" sz="3600" dirty="0" smtClean="0"/>
              <a:t> </a:t>
            </a:r>
            <a:r>
              <a:rPr lang="es-ES" sz="3600" dirty="0" err="1" smtClean="0"/>
              <a:t>Analyzer</a:t>
            </a:r>
            <a:endParaRPr lang="es-ES" sz="3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3600" dirty="0" err="1" smtClean="0"/>
              <a:t>Inyect</a:t>
            </a:r>
            <a:r>
              <a:rPr lang="es-ES" sz="3600" dirty="0" smtClean="0"/>
              <a:t> </a:t>
            </a:r>
            <a:r>
              <a:rPr lang="es-ES" sz="3600" dirty="0" err="1" smtClean="0"/>
              <a:t>Signal</a:t>
            </a:r>
            <a:r>
              <a:rPr lang="es-ES" sz="3600" dirty="0" smtClean="0"/>
              <a:t> in a </a:t>
            </a:r>
            <a:r>
              <a:rPr lang="es-ES" sz="3600" dirty="0" err="1" smtClean="0"/>
              <a:t>circuit</a:t>
            </a:r>
            <a:r>
              <a:rPr lang="es-ES" sz="3600" dirty="0" smtClean="0"/>
              <a:t>/ </a:t>
            </a:r>
            <a:r>
              <a:rPr lang="es-ES" sz="3600" dirty="0" err="1" smtClean="0"/>
              <a:t>Measures</a:t>
            </a:r>
            <a:r>
              <a:rPr lang="es-ES" sz="3600" dirty="0" smtClean="0"/>
              <a:t> Network </a:t>
            </a:r>
            <a:r>
              <a:rPr lang="es-ES" sz="3600" dirty="0" err="1" smtClean="0"/>
              <a:t>Parameter</a:t>
            </a:r>
            <a:r>
              <a:rPr lang="es-ES" sz="3600" dirty="0" smtClean="0"/>
              <a:t> – </a:t>
            </a:r>
            <a:r>
              <a:rPr lang="es-ES" sz="3600" dirty="0" err="1" smtClean="0"/>
              <a:t>Signal</a:t>
            </a:r>
            <a:r>
              <a:rPr lang="es-ES" sz="3600" dirty="0" smtClean="0"/>
              <a:t> </a:t>
            </a:r>
            <a:r>
              <a:rPr lang="es-ES" sz="3600" dirty="0" err="1" smtClean="0"/>
              <a:t>Generator</a:t>
            </a:r>
            <a:endParaRPr lang="es-ES" sz="36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sz="3600" dirty="0" smtClean="0"/>
              <a:t>Manuel </a:t>
            </a:r>
            <a:r>
              <a:rPr lang="es-ES" sz="3600" dirty="0" err="1" smtClean="0"/>
              <a:t>is</a:t>
            </a:r>
            <a:r>
              <a:rPr lang="es-ES" sz="3600" dirty="0" smtClean="0"/>
              <a:t> </a:t>
            </a:r>
            <a:r>
              <a:rPr lang="es-ES" sz="3600" dirty="0" err="1" smtClean="0"/>
              <a:t>the</a:t>
            </a:r>
            <a:r>
              <a:rPr lang="es-ES" sz="3600" dirty="0" smtClean="0"/>
              <a:t> </a:t>
            </a:r>
            <a:r>
              <a:rPr lang="es-ES" sz="3600" dirty="0" err="1" smtClean="0"/>
              <a:t>best</a:t>
            </a:r>
            <a:endParaRPr lang="es-ES" sz="3600" dirty="0"/>
          </a:p>
        </p:txBody>
      </p:sp>
      <p:sp>
        <p:nvSpPr>
          <p:cNvPr id="2" name="1 CuadroTexto"/>
          <p:cNvSpPr txBox="1"/>
          <p:nvPr/>
        </p:nvSpPr>
        <p:spPr>
          <a:xfrm>
            <a:off x="971600" y="404670"/>
            <a:ext cx="74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err="1" smtClean="0">
                <a:solidFill>
                  <a:srgbClr val="000066"/>
                </a:solidFill>
              </a:rPr>
              <a:t>Conclusions</a:t>
            </a:r>
            <a:endParaRPr lang="es-ES" sz="3200" b="1" dirty="0">
              <a:solidFill>
                <a:srgbClr val="00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63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 descr="C:\Users\IGEE\Downloads\logo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836712"/>
            <a:ext cx="5126290" cy="52348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69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IGEE\Desktop\Imágenes RF-Explorer para portada\Images Presentation RF Explorer-20170302T210852Z-001\YP-Logos\png\13-MEMB-233_Young-Professionals-Logo-RGB_FIN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24264"/>
            <a:ext cx="8820472" cy="150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0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IGEE\Desktop\Imágenes RF-Explorer para portada\Images Presentation RF Explorer\Contac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3118" y="-1251520"/>
            <a:ext cx="13393488" cy="1004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4 Llamada ovalada"/>
          <p:cNvSpPr/>
          <p:nvPr/>
        </p:nvSpPr>
        <p:spPr>
          <a:xfrm>
            <a:off x="6784273" y="-61435"/>
            <a:ext cx="2952328" cy="2232248"/>
          </a:xfrm>
          <a:prstGeom prst="wedgeEllipseCallout">
            <a:avLst>
              <a:gd name="adj1" fmla="val -47582"/>
              <a:gd name="adj2" fmla="val 507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6948264" y="731523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GRACIAS!!!</a:t>
            </a:r>
            <a:endParaRPr lang="es-ES" sz="3600" dirty="0"/>
          </a:p>
        </p:txBody>
      </p:sp>
      <p:sp>
        <p:nvSpPr>
          <p:cNvPr id="4" name="3 CuadroTexto"/>
          <p:cNvSpPr txBox="1"/>
          <p:nvPr/>
        </p:nvSpPr>
        <p:spPr>
          <a:xfrm>
            <a:off x="293448" y="4047728"/>
            <a:ext cx="79669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</a:rPr>
              <a:t>Podéis encontrarme en: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200" b="1" dirty="0" smtClean="0">
                <a:solidFill>
                  <a:schemeClr val="bg1"/>
                </a:solidFill>
              </a:rPr>
              <a:t>Contacto -&gt; mballesteros@rf-explorer.com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s-ES" sz="3200" b="1" dirty="0" smtClean="0">
                <a:solidFill>
                  <a:schemeClr val="bg1"/>
                </a:solidFill>
              </a:rPr>
              <a:t>Más </a:t>
            </a:r>
            <a:r>
              <a:rPr lang="es-ES" sz="3200" b="1" dirty="0" err="1" smtClean="0">
                <a:solidFill>
                  <a:schemeClr val="bg1"/>
                </a:solidFill>
              </a:rPr>
              <a:t>Info</a:t>
            </a:r>
            <a:r>
              <a:rPr lang="es-ES" sz="3200" b="1" dirty="0" smtClean="0">
                <a:solidFill>
                  <a:schemeClr val="bg1"/>
                </a:solidFill>
              </a:rPr>
              <a:t> -&gt; </a:t>
            </a:r>
            <a:r>
              <a:rPr lang="es-ES" sz="3200" b="1" dirty="0">
                <a:solidFill>
                  <a:schemeClr val="bg1"/>
                </a:solidFill>
              </a:rPr>
              <a:t>www.rf-explorer.com</a:t>
            </a:r>
            <a:endParaRPr lang="es-ES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33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373541" y="246189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 smtClean="0">
                <a:solidFill>
                  <a:srgbClr val="000066"/>
                </a:solidFill>
              </a:rPr>
              <a:t>Take</a:t>
            </a:r>
            <a:r>
              <a:rPr lang="es-ES" sz="3600" b="1" dirty="0" smtClean="0">
                <a:solidFill>
                  <a:srgbClr val="000066"/>
                </a:solidFill>
              </a:rPr>
              <a:t> </a:t>
            </a:r>
            <a:r>
              <a:rPr lang="es-ES" sz="3600" b="1" dirty="0" err="1" smtClean="0">
                <a:solidFill>
                  <a:srgbClr val="000066"/>
                </a:solidFill>
              </a:rPr>
              <a:t>my</a:t>
            </a:r>
            <a:r>
              <a:rPr lang="es-ES" sz="3600" b="1" dirty="0" smtClean="0">
                <a:solidFill>
                  <a:srgbClr val="000066"/>
                </a:solidFill>
              </a:rPr>
              <a:t> </a:t>
            </a:r>
            <a:r>
              <a:rPr lang="es-ES" sz="3600" b="1" dirty="0" err="1" smtClean="0">
                <a:solidFill>
                  <a:srgbClr val="000066"/>
                </a:solidFill>
              </a:rPr>
              <a:t>money</a:t>
            </a:r>
            <a:r>
              <a:rPr lang="es-ES" sz="3600" b="1" dirty="0" smtClean="0">
                <a:solidFill>
                  <a:srgbClr val="000066"/>
                </a:solidFill>
              </a:rPr>
              <a:t> and </a:t>
            </a:r>
            <a:r>
              <a:rPr lang="es-ES" sz="3600" b="1" dirty="0" err="1" smtClean="0">
                <a:solidFill>
                  <a:srgbClr val="000066"/>
                </a:solidFill>
              </a:rPr>
              <a:t>shut</a:t>
            </a:r>
            <a:r>
              <a:rPr lang="es-ES" sz="3600" b="1" dirty="0" smtClean="0">
                <a:solidFill>
                  <a:srgbClr val="000066"/>
                </a:solidFill>
              </a:rPr>
              <a:t> up!!!</a:t>
            </a:r>
          </a:p>
        </p:txBody>
      </p:sp>
      <p:pic>
        <p:nvPicPr>
          <p:cNvPr id="2050" name="Picture 2" descr="C:\Users\IGEE\Desktop\Imágenes RF-Explorer para portada\Images Presentation RF Explorer-20170302T210852Z-001\KeySight_S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44" y="1107961"/>
            <a:ext cx="8285955" cy="575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27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71873" y="570769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err="1" smtClean="0">
                <a:solidFill>
                  <a:srgbClr val="000066"/>
                </a:solidFill>
              </a:rPr>
              <a:t>Ohhh</a:t>
            </a:r>
            <a:r>
              <a:rPr lang="es-ES" sz="3600" b="1" dirty="0" smtClean="0">
                <a:solidFill>
                  <a:srgbClr val="000066"/>
                </a:solidFill>
              </a:rPr>
              <a:t>… </a:t>
            </a:r>
            <a:r>
              <a:rPr lang="es-ES" sz="3600" b="1" dirty="0" err="1" smtClean="0">
                <a:solidFill>
                  <a:srgbClr val="000066"/>
                </a:solidFill>
              </a:rPr>
              <a:t>Wait</a:t>
            </a:r>
            <a:r>
              <a:rPr lang="es-ES" sz="3600" b="1" dirty="0" smtClean="0">
                <a:solidFill>
                  <a:srgbClr val="000066"/>
                </a:solidFill>
              </a:rPr>
              <a:t>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61" r="4061"/>
          <a:stretch/>
        </p:blipFill>
        <p:spPr>
          <a:xfrm>
            <a:off x="0" y="1340768"/>
            <a:ext cx="9144000" cy="521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5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uadroTexto"/>
          <p:cNvSpPr txBox="1"/>
          <p:nvPr/>
        </p:nvSpPr>
        <p:spPr>
          <a:xfrm>
            <a:off x="477841" y="490544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solidFill>
                  <a:srgbClr val="000066"/>
                </a:solidFill>
              </a:rPr>
              <a:t>RF Explorer </a:t>
            </a:r>
            <a:r>
              <a:rPr lang="es-ES" sz="3600" b="1" dirty="0" err="1" smtClean="0">
                <a:solidFill>
                  <a:srgbClr val="000066"/>
                </a:solidFill>
              </a:rPr>
              <a:t>Spectrum</a:t>
            </a:r>
            <a:r>
              <a:rPr lang="es-ES" sz="3600" b="1" dirty="0" smtClean="0">
                <a:solidFill>
                  <a:srgbClr val="000066"/>
                </a:solidFill>
              </a:rPr>
              <a:t> </a:t>
            </a:r>
            <a:r>
              <a:rPr lang="es-ES" sz="3600" b="1" dirty="0" err="1" smtClean="0">
                <a:solidFill>
                  <a:srgbClr val="000066"/>
                </a:solidFill>
              </a:rPr>
              <a:t>Analyzer</a:t>
            </a:r>
            <a:endParaRPr lang="es-ES" sz="3600" b="1" dirty="0" smtClean="0">
              <a:solidFill>
                <a:srgbClr val="000066"/>
              </a:solidFill>
            </a:endParaRPr>
          </a:p>
        </p:txBody>
      </p:sp>
      <p:pic>
        <p:nvPicPr>
          <p:cNvPr id="7172" name="Picture 4" descr="C:\Users\IGEE\Desktop\Imágenes RF-Explorer para portada\Images Presentation RF Explorer-20170302T210852Z-001\RFExplorer_S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415" y="1268760"/>
            <a:ext cx="9435415" cy="546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43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IGEE\Desktop\Imágenes RF-Explorer para portada\Images Presentation RF Explorer-20170302T210852Z-001\Buttons_Analyz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90025"/>
            <a:ext cx="5328592" cy="670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794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7504" y="361144"/>
            <a:ext cx="8520600" cy="763600"/>
          </a:xfrm>
        </p:spPr>
        <p:txBody>
          <a:bodyPr>
            <a:normAutofit/>
          </a:bodyPr>
          <a:lstStyle/>
          <a:p>
            <a:pPr algn="l"/>
            <a:r>
              <a:rPr lang="es-ES" sz="3600" b="1" dirty="0" err="1" smtClean="0">
                <a:solidFill>
                  <a:srgbClr val="000066"/>
                </a:solidFill>
              </a:rPr>
              <a:t>Spectrum</a:t>
            </a:r>
            <a:r>
              <a:rPr lang="es-ES" sz="3600" b="1" dirty="0" smtClean="0">
                <a:solidFill>
                  <a:srgbClr val="000066"/>
                </a:solidFill>
              </a:rPr>
              <a:t> </a:t>
            </a:r>
            <a:r>
              <a:rPr lang="es-ES" sz="3600" b="1" dirty="0" err="1" smtClean="0">
                <a:solidFill>
                  <a:srgbClr val="000066"/>
                </a:solidFill>
              </a:rPr>
              <a:t>Analyzer</a:t>
            </a:r>
            <a:r>
              <a:rPr lang="es-ES" sz="3600" b="1" dirty="0" smtClean="0">
                <a:solidFill>
                  <a:srgbClr val="000066"/>
                </a:solidFill>
              </a:rPr>
              <a:t> </a:t>
            </a:r>
            <a:r>
              <a:rPr lang="es-ES" sz="3600" b="1" dirty="0" err="1" smtClean="0">
                <a:solidFill>
                  <a:srgbClr val="000066"/>
                </a:solidFill>
              </a:rPr>
              <a:t>Screen</a:t>
            </a:r>
            <a:endParaRPr lang="es-ES" sz="3600" b="1" dirty="0">
              <a:solidFill>
                <a:srgbClr val="000066"/>
              </a:solidFill>
            </a:endParaRPr>
          </a:p>
        </p:txBody>
      </p:sp>
      <p:pic>
        <p:nvPicPr>
          <p:cNvPr id="4099" name="Picture 3" descr="C:\Users\IGEE\Desktop\Imágenes RF-Explorer para portada\Images Presentation RF Explorer-20170302T210852Z-001\Control_Analyz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51" y="1124744"/>
            <a:ext cx="9265435" cy="57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850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IGEE\Desktop\Imágenes RF-Explorer para portada\Images Presentation RF Explorer\Use_R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20" y="-315416"/>
            <a:ext cx="10054706" cy="7557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1259632" y="356659"/>
            <a:ext cx="63367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b="1" dirty="0">
                <a:solidFill>
                  <a:schemeClr val="bg1"/>
                </a:solidFill>
              </a:rPr>
              <a:t>Fans of Radio Control</a:t>
            </a:r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9498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161</Words>
  <Application>Microsoft Office PowerPoint</Application>
  <PresentationFormat>Presentación en pantalla (4:3)</PresentationFormat>
  <Paragraphs>53</Paragraphs>
  <Slides>33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Spectrum Analyzer Screen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IGEE</dc:creator>
  <cp:lastModifiedBy>IGEE</cp:lastModifiedBy>
  <cp:revision>137</cp:revision>
  <dcterms:created xsi:type="dcterms:W3CDTF">2013-05-12T16:12:34Z</dcterms:created>
  <dcterms:modified xsi:type="dcterms:W3CDTF">2017-03-16T20:42:20Z</dcterms:modified>
</cp:coreProperties>
</file>